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58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5DAAA-2233-49A6-B50B-12CB374D1E7D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F27DF-628C-40F3-9D6F-8C7C240F9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4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0436D-73E9-4E93-895C-7F7D4EF8DAEE}" type="slidenum">
              <a:rPr lang="en-US"/>
              <a:pPr/>
              <a:t>3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90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3EE41-BA21-4A28-8799-23AA7CF0C823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5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2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5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1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2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2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1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6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6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1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8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4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B9C03-DA4A-4774-8EAD-56342A1F2318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89C16-7BAB-442A-8494-3A5DE584D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1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4550"/>
            <a:ext cx="7772400" cy="2305050"/>
          </a:xfrm>
        </p:spPr>
        <p:txBody>
          <a:bodyPr/>
          <a:lstStyle/>
          <a:p>
            <a:r>
              <a:rPr lang="en-US" dirty="0" smtClean="0"/>
              <a:t>Counting Atoms</a:t>
            </a:r>
            <a:br>
              <a:rPr lang="en-US" dirty="0" smtClean="0"/>
            </a:br>
            <a:r>
              <a:rPr lang="en-US" dirty="0" smtClean="0"/>
              <a:t>Balancing Equations</a:t>
            </a:r>
            <a:br>
              <a:rPr lang="en-US" dirty="0" smtClean="0"/>
            </a:br>
            <a:r>
              <a:rPr lang="en-US" dirty="0" smtClean="0"/>
              <a:t>Law of Conservation of Mass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54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a balanced equation illustrate the Law of Conservation of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/>
              <a:t>A balanced chemical equation shows the same number and kind of atoms in both the reactants and the products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Therefore</a:t>
            </a:r>
            <a:r>
              <a:rPr lang="en-US" dirty="0"/>
              <a:t>, the total mass of all the atoms in the reactants is the same as the total mass of the same atoms in the products.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60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6638"/>
          </a:xfrm>
        </p:spPr>
        <p:txBody>
          <a:bodyPr/>
          <a:lstStyle/>
          <a:p>
            <a:r>
              <a:rPr lang="en-US" b="1" u="sng" dirty="0" smtClean="0"/>
              <a:t>Counting Atoms</a:t>
            </a:r>
            <a:endParaRPr 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606225"/>
            <a:ext cx="243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1)</a:t>
            </a:r>
            <a:r>
              <a:rPr lang="en-US" sz="4400" dirty="0">
                <a:solidFill>
                  <a:prstClr val="black"/>
                </a:solidFill>
                <a:latin typeface="Times New Roman"/>
                <a:ea typeface="Times New Roman"/>
              </a:rPr>
              <a:t> 2CrCl</a:t>
            </a:r>
            <a:r>
              <a:rPr lang="en-US" sz="4400" baseline="-25000" dirty="0">
                <a:solidFill>
                  <a:prstClr val="black"/>
                </a:solidFill>
                <a:latin typeface="Times New Roman"/>
                <a:ea typeface="Times New Roman"/>
              </a:rPr>
              <a:t>3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3542437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2</a:t>
            </a:r>
            <a:r>
              <a:rPr lang="en-US" sz="4400" dirty="0" smtClean="0">
                <a:solidFill>
                  <a:prstClr val="black"/>
                </a:solidFill>
              </a:rPr>
              <a:t>)</a:t>
            </a:r>
            <a:r>
              <a:rPr lang="en-US" sz="4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4400" dirty="0">
                <a:latin typeface="Times New Roman"/>
                <a:ea typeface="Times New Roman"/>
              </a:rPr>
              <a:t>Ba(OH)</a:t>
            </a:r>
            <a:r>
              <a:rPr lang="en-US" sz="4400" baseline="-25000" dirty="0">
                <a:latin typeface="Times New Roman"/>
                <a:ea typeface="Times New Roman"/>
              </a:rPr>
              <a:t>2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5638799" y="3542989"/>
            <a:ext cx="33930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</a:rPr>
              <a:t>3)</a:t>
            </a:r>
            <a:r>
              <a:rPr lang="en-US" sz="4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4400" dirty="0">
                <a:latin typeface="Times New Roman"/>
                <a:ea typeface="Times New Roman"/>
              </a:rPr>
              <a:t>3Ca(ClO</a:t>
            </a:r>
            <a:r>
              <a:rPr lang="en-US" sz="4400" baseline="-25000" dirty="0">
                <a:latin typeface="Times New Roman"/>
                <a:ea typeface="Times New Roman"/>
              </a:rPr>
              <a:t>3</a:t>
            </a:r>
            <a:r>
              <a:rPr lang="en-US" sz="4400" dirty="0">
                <a:latin typeface="Times New Roman"/>
                <a:ea typeface="Times New Roman"/>
              </a:rPr>
              <a:t>)</a:t>
            </a:r>
            <a:r>
              <a:rPr lang="en-US" sz="4400" baseline="-25000" dirty="0">
                <a:latin typeface="Times New Roman"/>
                <a:ea typeface="Times New Roman"/>
              </a:rPr>
              <a:t>2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381001" y="838200"/>
            <a:ext cx="8534400" cy="285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b="1" dirty="0">
                <a:solidFill>
                  <a:prstClr val="black"/>
                </a:solidFill>
              </a:rPr>
              <a:t>Counting Atoms</a:t>
            </a:r>
            <a:r>
              <a:rPr lang="en-US" sz="3200" dirty="0">
                <a:solidFill>
                  <a:prstClr val="black"/>
                </a:solidFill>
              </a:rPr>
              <a:t> - </a:t>
            </a:r>
            <a:r>
              <a:rPr lang="en-US" sz="3200" dirty="0" smtClean="0">
                <a:solidFill>
                  <a:prstClr val="black"/>
                </a:solidFill>
              </a:rPr>
              <a:t>Multiply </a:t>
            </a:r>
            <a:r>
              <a:rPr lang="en-US" sz="3200" dirty="0">
                <a:solidFill>
                  <a:prstClr val="black"/>
                </a:solidFill>
              </a:rPr>
              <a:t>coefficient by subscript of each </a:t>
            </a:r>
            <a:r>
              <a:rPr lang="en-US" sz="3200" dirty="0" smtClean="0">
                <a:solidFill>
                  <a:prstClr val="black"/>
                </a:solidFill>
              </a:rPr>
              <a:t>element.</a:t>
            </a:r>
          </a:p>
          <a:p>
            <a:pPr marL="114300" lvl="0" indent="-4572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If in parenthesis, the subscript after the parenthesis is multiplied to the chunk of everything in the parenthesis than multiplied by coefficient.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>
            <a:off x="1080408" y="4243900"/>
            <a:ext cx="806449" cy="17722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1014186" y="4355812"/>
            <a:ext cx="1424214" cy="393413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4749225"/>
            <a:ext cx="248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Cr – </a:t>
            </a:r>
            <a:r>
              <a:rPr lang="en-US" sz="3200" dirty="0" smtClean="0">
                <a:solidFill>
                  <a:srgbClr val="0070C0"/>
                </a:solidFill>
              </a:rPr>
              <a:t>(2x1) = 2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5206425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</a:rPr>
              <a:t>Cl</a:t>
            </a:r>
            <a:r>
              <a:rPr lang="en-US" sz="3200" dirty="0" smtClean="0">
                <a:solidFill>
                  <a:prstClr val="black"/>
                </a:solidFill>
              </a:rPr>
              <a:t> – </a:t>
            </a:r>
            <a:r>
              <a:rPr lang="en-US" sz="3200" dirty="0" smtClean="0">
                <a:solidFill>
                  <a:srgbClr val="FF0000"/>
                </a:solidFill>
              </a:rPr>
              <a:t>(2 x 3) = 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 flipH="1">
            <a:off x="5029199" y="4292025"/>
            <a:ext cx="329747" cy="38100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flipH="1">
            <a:off x="8458199" y="4304990"/>
            <a:ext cx="375051" cy="197079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>
            <a:off x="6400800" y="4192993"/>
            <a:ext cx="816122" cy="17722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>
            <a:off x="6400799" y="4180666"/>
            <a:ext cx="1619394" cy="40888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Curved Up Arrow 20"/>
          <p:cNvSpPr/>
          <p:nvPr/>
        </p:nvSpPr>
        <p:spPr>
          <a:xfrm>
            <a:off x="6400799" y="4284080"/>
            <a:ext cx="2159191" cy="630510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urved Up Arrow 21"/>
          <p:cNvSpPr/>
          <p:nvPr/>
        </p:nvSpPr>
        <p:spPr>
          <a:xfrm flipH="1">
            <a:off x="4648200" y="4279612"/>
            <a:ext cx="838198" cy="24101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Up Arrow 22"/>
          <p:cNvSpPr/>
          <p:nvPr/>
        </p:nvSpPr>
        <p:spPr>
          <a:xfrm flipH="1">
            <a:off x="7848598" y="4228790"/>
            <a:ext cx="1118150" cy="38100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0" y="4797716"/>
            <a:ext cx="248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Ba –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0" y="5257800"/>
            <a:ext cx="248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O</a:t>
            </a:r>
            <a:r>
              <a:rPr lang="en-US" sz="3200" dirty="0" smtClean="0">
                <a:solidFill>
                  <a:prstClr val="black"/>
                </a:solidFill>
              </a:rPr>
              <a:t> – </a:t>
            </a:r>
            <a:r>
              <a:rPr lang="en-US" sz="3200" dirty="0" smtClean="0">
                <a:solidFill>
                  <a:srgbClr val="0070C0"/>
                </a:solidFill>
              </a:rPr>
              <a:t>(2x1) = 2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5663625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H</a:t>
            </a:r>
            <a:r>
              <a:rPr lang="en-US" sz="3200" dirty="0" smtClean="0">
                <a:solidFill>
                  <a:prstClr val="black"/>
                </a:solidFill>
              </a:rPr>
              <a:t> – </a:t>
            </a:r>
            <a:r>
              <a:rPr lang="en-US" sz="3200" dirty="0" smtClean="0">
                <a:solidFill>
                  <a:srgbClr val="FF0000"/>
                </a:solidFill>
              </a:rPr>
              <a:t>(2 x 1) = 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91199" y="5077960"/>
            <a:ext cx="2517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</a:rPr>
              <a:t>Ca</a:t>
            </a:r>
            <a:r>
              <a:rPr lang="en-US" sz="3200" dirty="0" smtClean="0">
                <a:solidFill>
                  <a:prstClr val="black"/>
                </a:solidFill>
              </a:rPr>
              <a:t> – </a:t>
            </a:r>
            <a:r>
              <a:rPr lang="en-US" sz="3200" dirty="0" smtClean="0">
                <a:solidFill>
                  <a:srgbClr val="0070C0"/>
                </a:solidFill>
              </a:rPr>
              <a:t>(3x1) = 3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91199" y="5587977"/>
            <a:ext cx="254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</a:rPr>
              <a:t>Cl</a:t>
            </a:r>
            <a:r>
              <a:rPr lang="en-US" sz="3200" dirty="0" smtClean="0">
                <a:solidFill>
                  <a:prstClr val="black"/>
                </a:solidFill>
              </a:rPr>
              <a:t> – </a:t>
            </a:r>
            <a:r>
              <a:rPr lang="en-US" sz="3200" dirty="0" smtClean="0">
                <a:solidFill>
                  <a:srgbClr val="FF0000"/>
                </a:solidFill>
              </a:rPr>
              <a:t>(2 x 3) = 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38799" y="6161782"/>
            <a:ext cx="3327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O – </a:t>
            </a:r>
            <a:r>
              <a:rPr lang="en-US" sz="3200" dirty="0" smtClean="0">
                <a:solidFill>
                  <a:srgbClr val="00B050"/>
                </a:solidFill>
              </a:rPr>
              <a:t>(3 x 3 x 2) = 18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29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3" grpId="0" animBg="1"/>
      <p:bldP spid="14" grpId="0" animBg="1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noFill/>
        </p:spPr>
        <p:txBody>
          <a:bodyPr>
            <a:normAutofit fontScale="90000"/>
          </a:bodyPr>
          <a:lstStyle/>
          <a:p>
            <a:r>
              <a:rPr lang="en-US" sz="3600" b="1" dirty="0"/>
              <a:t/>
            </a:r>
            <a:br>
              <a:rPr lang="en-US" sz="3600" b="1" dirty="0"/>
            </a:br>
            <a:r>
              <a:rPr lang="en-US" sz="4900" b="1" u="sng" dirty="0" smtClean="0"/>
              <a:t>Balancing </a:t>
            </a:r>
            <a:r>
              <a:rPr lang="en-US" sz="4900" b="1" u="sng" dirty="0"/>
              <a:t>chemical equations</a:t>
            </a:r>
            <a:r>
              <a:rPr lang="en-US" u="sng" dirty="0"/>
              <a:t/>
            </a:r>
            <a:br>
              <a:rPr lang="en-US" u="sng" dirty="0"/>
            </a:br>
            <a:endParaRPr lang="en-US" u="sng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1. Every </a:t>
            </a:r>
            <a:r>
              <a:rPr lang="en-US" dirty="0"/>
              <a:t>atom </a:t>
            </a:r>
            <a:r>
              <a:rPr lang="en-US" dirty="0" smtClean="0"/>
              <a:t>in _________becomes </a:t>
            </a:r>
            <a:r>
              <a:rPr lang="en-US" dirty="0"/>
              <a:t>part of </a:t>
            </a:r>
            <a:r>
              <a:rPr lang="en-US" dirty="0" smtClean="0"/>
              <a:t>the </a:t>
            </a:r>
            <a:r>
              <a:rPr lang="en-US" u="sng" dirty="0" smtClean="0"/>
              <a:t>___________.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2. Atoms are never ___________ or _________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3. Scientists know that there must be the ________ number and type of atoms on each ________ of the equation.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Balance </a:t>
            </a:r>
            <a:r>
              <a:rPr lang="en-US" dirty="0"/>
              <a:t>by </a:t>
            </a:r>
            <a:r>
              <a:rPr lang="en-US" dirty="0" smtClean="0"/>
              <a:t>using ____________ in front of the chemical formulas because </a:t>
            </a:r>
            <a:r>
              <a:rPr lang="en-US" dirty="0"/>
              <a:t>you </a:t>
            </a:r>
            <a:r>
              <a:rPr lang="en-US" dirty="0" smtClean="0"/>
              <a:t>can</a:t>
            </a:r>
            <a:r>
              <a:rPr lang="en-US" dirty="0"/>
              <a:t> </a:t>
            </a:r>
            <a:r>
              <a:rPr lang="en-US" dirty="0" smtClean="0"/>
              <a:t>not add or change ___________of </a:t>
            </a:r>
            <a:r>
              <a:rPr lang="en-US" dirty="0"/>
              <a:t>a correct </a:t>
            </a:r>
            <a:r>
              <a:rPr lang="en-US" dirty="0" smtClean="0"/>
              <a:t>formula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52800" y="12192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r</a:t>
            </a:r>
            <a:r>
              <a:rPr lang="en-US" sz="3200" dirty="0" smtClean="0">
                <a:solidFill>
                  <a:srgbClr val="0000FF"/>
                </a:solidFill>
              </a:rPr>
              <a:t>eactants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6764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p</a:t>
            </a:r>
            <a:r>
              <a:rPr lang="en-US" sz="3200" dirty="0" smtClean="0">
                <a:solidFill>
                  <a:srgbClr val="0000FF"/>
                </a:solidFill>
              </a:rPr>
              <a:t>roducts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8600" y="22098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c</a:t>
            </a:r>
            <a:r>
              <a:rPr lang="en-US" sz="3200" dirty="0" smtClean="0">
                <a:solidFill>
                  <a:srgbClr val="0000FF"/>
                </a:solidFill>
              </a:rPr>
              <a:t>reated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9400" y="22098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destroyed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41910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coefficients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50292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subscripts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31490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same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7188" y="36062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side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83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Steps to Balancing Equations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Determine the number of atoms for each element.</a:t>
            </a:r>
          </a:p>
          <a:p>
            <a:pPr marL="514350" indent="-514350">
              <a:buAutoNum type="arabicParenR"/>
            </a:pPr>
            <a:r>
              <a:rPr lang="en-US" dirty="0" smtClean="0"/>
              <a:t>Pick an element that is not equal on both sides of the equation.</a:t>
            </a:r>
          </a:p>
          <a:p>
            <a:pPr marL="514350" indent="-514350">
              <a:buAutoNum type="arabicParenR"/>
            </a:pPr>
            <a:r>
              <a:rPr lang="en-US" dirty="0" smtClean="0"/>
              <a:t>Add a coefficient in front of the formula with that element and adjust your counts.</a:t>
            </a:r>
          </a:p>
          <a:p>
            <a:pPr marL="514350" indent="-514350">
              <a:buAutoNum type="arabicParenR"/>
            </a:pPr>
            <a:r>
              <a:rPr lang="en-US" dirty="0" smtClean="0"/>
              <a:t>Continue adding coefficients to get the same number of atoms of each element on both sides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Step 1: Determine the number of atoms for each element.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Mg   +   O</a:t>
            </a:r>
            <a:r>
              <a:rPr lang="en-US" baseline="-25000" dirty="0" smtClean="0"/>
              <a:t>2 </a:t>
            </a:r>
            <a:r>
              <a:rPr lang="en-US" dirty="0" smtClean="0"/>
              <a:t>               </a:t>
            </a:r>
            <a:r>
              <a:rPr lang="en-US" dirty="0" err="1" smtClean="0"/>
              <a:t>MgO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            </a:t>
            </a:r>
            <a:r>
              <a:rPr lang="en-US" sz="1000" dirty="0" smtClean="0"/>
              <a:t>                       </a:t>
            </a:r>
          </a:p>
          <a:p>
            <a:pPr marL="0" indent="0">
              <a:buNone/>
            </a:pPr>
            <a:r>
              <a:rPr lang="en-US" dirty="0" smtClean="0"/>
              <a:t>              Mg = 1                     Mg = 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O = 2                        O =  1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3581400"/>
            <a:ext cx="5334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4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 2: Pick an element that is not equal on both sides of the equation.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Mg   +   O</a:t>
            </a:r>
            <a:r>
              <a:rPr lang="en-US" baseline="-25000" dirty="0" smtClean="0"/>
              <a:t>2 </a:t>
            </a:r>
            <a:r>
              <a:rPr lang="en-US" dirty="0" smtClean="0"/>
              <a:t>               </a:t>
            </a:r>
            <a:r>
              <a:rPr lang="en-US" dirty="0" err="1" smtClean="0"/>
              <a:t>MgO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            </a:t>
            </a:r>
            <a:r>
              <a:rPr lang="en-US" sz="1000" dirty="0" smtClean="0"/>
              <a:t>                       </a:t>
            </a:r>
          </a:p>
          <a:p>
            <a:pPr marL="0" indent="0">
              <a:buNone/>
            </a:pPr>
            <a:r>
              <a:rPr lang="en-US" dirty="0" smtClean="0"/>
              <a:t>              Mg = 1                     Mg = 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O = 2                        O =  1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3581400"/>
            <a:ext cx="5334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629400" y="4419600"/>
            <a:ext cx="2057400" cy="10668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Since the O atoms are not equal, we’ll target those first.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72200" y="5029200"/>
            <a:ext cx="457200" cy="3048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 3: Add a coefficient in front of the formula with the element and adjust your counts.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Mg   +   O</a:t>
            </a:r>
            <a:r>
              <a:rPr lang="en-US" baseline="-25000" dirty="0" smtClean="0"/>
              <a:t>2 </a:t>
            </a:r>
            <a:r>
              <a:rPr lang="en-US" dirty="0" smtClean="0"/>
              <a:t>            </a:t>
            </a:r>
            <a:r>
              <a:rPr lang="en-US" dirty="0" smtClean="0">
                <a:solidFill>
                  <a:srgbClr val="0070C0"/>
                </a:solidFill>
              </a:rPr>
              <a:t>2 </a:t>
            </a:r>
            <a:r>
              <a:rPr lang="en-US" dirty="0" err="1" smtClean="0"/>
              <a:t>MgO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            </a:t>
            </a:r>
            <a:r>
              <a:rPr lang="en-US" sz="1000" dirty="0" smtClean="0"/>
              <a:t>                       </a:t>
            </a:r>
          </a:p>
          <a:p>
            <a:pPr marL="0" indent="0">
              <a:buNone/>
            </a:pPr>
            <a:r>
              <a:rPr lang="en-US" dirty="0" smtClean="0"/>
              <a:t>              Mg = 1                     Mg = 1 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O = 2                        O =  1 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3581400"/>
            <a:ext cx="5334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629400" y="4419599"/>
            <a:ext cx="2057400" cy="17065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Adding a 2 in front of </a:t>
            </a:r>
            <a:r>
              <a:rPr lang="en-US" dirty="0" err="1" smtClean="0"/>
              <a:t>MgO</a:t>
            </a:r>
            <a:r>
              <a:rPr lang="en-US" dirty="0" smtClean="0"/>
              <a:t> will change the number of atoms on the product side of the equation.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105400" y="3779837"/>
            <a:ext cx="1524000" cy="639763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791200" y="4648200"/>
            <a:ext cx="228600" cy="1524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638800" y="5257800"/>
            <a:ext cx="228600" cy="1524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 4: Continue adding coefficients to get the same number of atoms of each element on each 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ide.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 Mg   +   O</a:t>
            </a:r>
            <a:r>
              <a:rPr lang="en-US" baseline="-25000" dirty="0" smtClean="0"/>
              <a:t>2 </a:t>
            </a:r>
            <a:r>
              <a:rPr lang="en-US" dirty="0" smtClean="0"/>
              <a:t>            </a:t>
            </a:r>
            <a:r>
              <a:rPr lang="en-US" dirty="0" smtClean="0">
                <a:solidFill>
                  <a:srgbClr val="0070C0"/>
                </a:solidFill>
              </a:rPr>
              <a:t>2 </a:t>
            </a:r>
            <a:r>
              <a:rPr lang="en-US" dirty="0" err="1" smtClean="0"/>
              <a:t>MgO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            </a:t>
            </a:r>
            <a:r>
              <a:rPr lang="en-US" sz="1000" dirty="0" smtClean="0"/>
              <a:t>                       </a:t>
            </a:r>
          </a:p>
          <a:p>
            <a:pPr marL="0" indent="0">
              <a:buNone/>
            </a:pPr>
            <a:r>
              <a:rPr lang="en-US" dirty="0" smtClean="0"/>
              <a:t>              Mg = 1 2                  Mg = 1 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O = 2                        O =  1 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3581400"/>
            <a:ext cx="5334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57200" y="5608638"/>
            <a:ext cx="6172200" cy="10969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Now we need to increase the number of Mg atoms we have on the reactants side. Adding a coefficient 2 in front of Mg will give us 2 atoms of Mg and balance the equation.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295400" y="3779838"/>
            <a:ext cx="381000" cy="18288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791200" y="4648200"/>
            <a:ext cx="228600" cy="1524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638800" y="5257800"/>
            <a:ext cx="228600" cy="1524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781300" y="4648200"/>
            <a:ext cx="228600" cy="1524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45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LAW OF CONSERVATION OF MASS</a:t>
            </a:r>
            <a:endParaRPr lang="en-US" b="1" u="sng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>
              <a:buFontTx/>
              <a:buNone/>
            </a:pPr>
            <a:r>
              <a:rPr lang="en-US" b="1" u="sng" dirty="0"/>
              <a:t>Law of Conservation of mass </a:t>
            </a:r>
            <a:r>
              <a:rPr lang="en-US" dirty="0" smtClean="0"/>
              <a:t>– MASS CANNOT BE CREATED OR DESTROYED DURING A CHEMICAL REACTION. </a:t>
            </a:r>
          </a:p>
          <a:p>
            <a:pPr marL="114300" indent="-457200"/>
            <a:r>
              <a:rPr lang="en-US" dirty="0" smtClean="0"/>
              <a:t>The </a:t>
            </a:r>
            <a:r>
              <a:rPr lang="en-US" dirty="0"/>
              <a:t>mass of </a:t>
            </a:r>
            <a:r>
              <a:rPr lang="en-US" u="sng" dirty="0"/>
              <a:t>all</a:t>
            </a:r>
            <a:r>
              <a:rPr lang="en-US" dirty="0"/>
              <a:t> the REACTANTS combined must equal the mass of </a:t>
            </a:r>
            <a:r>
              <a:rPr lang="en-US" u="sng" dirty="0"/>
              <a:t>all</a:t>
            </a:r>
            <a:r>
              <a:rPr lang="en-US" dirty="0"/>
              <a:t> the PRODUCTS combined</a:t>
            </a:r>
          </a:p>
          <a:p>
            <a:pPr>
              <a:buFontTx/>
              <a:buNone/>
            </a:pPr>
            <a:r>
              <a:rPr lang="en-US" dirty="0"/>
              <a:t> 1. Antoine Lavoisier came up with this </a:t>
            </a:r>
            <a:r>
              <a:rPr lang="en-US" dirty="0" smtClean="0"/>
              <a:t>law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582</Words>
  <Application>Microsoft Office PowerPoint</Application>
  <PresentationFormat>On-screen Show (4:3)</PresentationFormat>
  <Paragraphs>73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Counting Atoms Balancing Equations Law of Conservation of Mass</vt:lpstr>
      <vt:lpstr>Counting Atoms</vt:lpstr>
      <vt:lpstr> Balancing chemical equations </vt:lpstr>
      <vt:lpstr>Steps to Balancing Equations</vt:lpstr>
      <vt:lpstr>Example</vt:lpstr>
      <vt:lpstr>Example</vt:lpstr>
      <vt:lpstr>Example</vt:lpstr>
      <vt:lpstr>Example</vt:lpstr>
      <vt:lpstr>LAW OF CONSERVATION OF MASS</vt:lpstr>
      <vt:lpstr>How does a balanced equation illustrate the Law of Conservation of Mass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Berger</dc:creator>
  <cp:lastModifiedBy>Berger, Jerry</cp:lastModifiedBy>
  <cp:revision>46</cp:revision>
  <dcterms:created xsi:type="dcterms:W3CDTF">2014-12-21T20:28:56Z</dcterms:created>
  <dcterms:modified xsi:type="dcterms:W3CDTF">2015-01-20T17:19:13Z</dcterms:modified>
</cp:coreProperties>
</file>